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76" r:id="rId2"/>
    <p:sldId id="273" r:id="rId3"/>
    <p:sldId id="285" r:id="rId4"/>
    <p:sldId id="277" r:id="rId5"/>
    <p:sldId id="278" r:id="rId6"/>
    <p:sldId id="279" r:id="rId7"/>
    <p:sldId id="280" r:id="rId8"/>
    <p:sldId id="281" r:id="rId9"/>
    <p:sldId id="282" r:id="rId10"/>
    <p:sldId id="287" r:id="rId11"/>
    <p:sldId id="288" r:id="rId12"/>
  </p:sldIdLst>
  <p:sldSz cx="9144000" cy="6858000" type="screen4x3"/>
  <p:notesSz cx="6648450" cy="98504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600" b="1" kern="1200">
        <a:solidFill>
          <a:srgbClr val="E3C21B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B9B9B9"/>
    <a:srgbClr val="969696"/>
    <a:srgbClr val="566668"/>
    <a:srgbClr val="00007A"/>
    <a:srgbClr val="E3C21B"/>
    <a:srgbClr val="F4CC38"/>
    <a:srgbClr val="F2C214"/>
    <a:srgbClr val="3366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Stijl, gemiddeld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4B1156A-380E-4F78-BDF5-A606A8083BF9}" styleName="Stijl, gemiddeld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748" autoAdjust="0"/>
    <p:restoredTop sz="86906" autoAdjust="0"/>
  </p:normalViewPr>
  <p:slideViewPr>
    <p:cSldViewPr snapToObjects="1">
      <p:cViewPr varScale="1">
        <p:scale>
          <a:sx n="79" d="100"/>
          <a:sy n="79" d="100"/>
        </p:scale>
        <p:origin x="-13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3609" cy="4928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94" tIns="45997" rIns="91994" bIns="45997" numCol="1" anchor="t" anchorCtr="0" compatLnSpc="1">
            <a:prstTxWarp prst="textNoShape">
              <a:avLst/>
            </a:prstTxWarp>
          </a:bodyPr>
          <a:lstStyle>
            <a:lvl1pPr defTabSz="919864" eaLnBrk="0" hangingPunct="0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64842" y="1"/>
            <a:ext cx="2883608" cy="4928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94" tIns="45997" rIns="91994" bIns="45997" numCol="1" anchor="t" anchorCtr="0" compatLnSpc="1">
            <a:prstTxWarp prst="textNoShape">
              <a:avLst/>
            </a:prstTxWarp>
          </a:bodyPr>
          <a:lstStyle>
            <a:lvl1pPr algn="r" defTabSz="919864" eaLnBrk="0" hangingPunct="0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57600"/>
            <a:ext cx="2883609" cy="492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94" tIns="45997" rIns="91994" bIns="45997" numCol="1" anchor="b" anchorCtr="0" compatLnSpc="1">
            <a:prstTxWarp prst="textNoShape">
              <a:avLst/>
            </a:prstTxWarp>
          </a:bodyPr>
          <a:lstStyle>
            <a:lvl1pPr defTabSz="919864" eaLnBrk="0" hangingPunct="0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64842" y="9357600"/>
            <a:ext cx="2883608" cy="492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94" tIns="45997" rIns="91994" bIns="45997" numCol="1" anchor="b" anchorCtr="0" compatLnSpc="1">
            <a:prstTxWarp prst="textNoShape">
              <a:avLst/>
            </a:prstTxWarp>
          </a:bodyPr>
          <a:lstStyle>
            <a:lvl1pPr algn="r" defTabSz="919864" eaLnBrk="0" hangingPunct="0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fld id="{2F336250-E1BB-48AD-85EB-1A7C12E8E209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682058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3609" cy="4928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94" tIns="45997" rIns="91994" bIns="45997" numCol="1" anchor="t" anchorCtr="0" compatLnSpc="1">
            <a:prstTxWarp prst="textNoShape">
              <a:avLst/>
            </a:prstTxWarp>
          </a:bodyPr>
          <a:lstStyle>
            <a:lvl1pPr defTabSz="919864" eaLnBrk="0" hangingPunct="0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86518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74" y="4679592"/>
            <a:ext cx="4870303" cy="443079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94" tIns="45997" rIns="91994" bIns="459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764842" y="1"/>
            <a:ext cx="2883608" cy="4928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94" tIns="45997" rIns="91994" bIns="45997" numCol="1" anchor="t" anchorCtr="0" compatLnSpc="1">
            <a:prstTxWarp prst="textNoShape">
              <a:avLst/>
            </a:prstTxWarp>
          </a:bodyPr>
          <a:lstStyle>
            <a:lvl1pPr algn="r" defTabSz="919864" eaLnBrk="0" hangingPunct="0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57600"/>
            <a:ext cx="2883609" cy="492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94" tIns="45997" rIns="91994" bIns="45997" numCol="1" anchor="b" anchorCtr="0" compatLnSpc="1">
            <a:prstTxWarp prst="textNoShape">
              <a:avLst/>
            </a:prstTxWarp>
          </a:bodyPr>
          <a:lstStyle>
            <a:lvl1pPr defTabSz="919864" eaLnBrk="0" hangingPunct="0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endParaRPr lang="nl-NL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64842" y="9357600"/>
            <a:ext cx="2883608" cy="492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994" tIns="45997" rIns="91994" bIns="45997" numCol="1" anchor="b" anchorCtr="0" compatLnSpc="1">
            <a:prstTxWarp prst="textNoShape">
              <a:avLst/>
            </a:prstTxWarp>
          </a:bodyPr>
          <a:lstStyle>
            <a:lvl1pPr algn="r" defTabSz="919864" eaLnBrk="0" hangingPunct="0">
              <a:defRPr sz="1200" b="0">
                <a:solidFill>
                  <a:schemeClr val="tx1"/>
                </a:solidFill>
                <a:effectLst/>
                <a:latin typeface="Times New Roman" charset="0"/>
              </a:defRPr>
            </a:lvl1pPr>
          </a:lstStyle>
          <a:p>
            <a:fld id="{527F12E3-86CC-47A5-90FC-55265C322C82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2373241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12E3-86CC-47A5-90FC-55265C322C82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12E3-86CC-47A5-90FC-55265C322C82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12E3-86CC-47A5-90FC-55265C322C82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="0" dirty="0" smtClean="0"/>
              <a:t>De 5 punten uit de</a:t>
            </a:r>
            <a:r>
              <a:rPr lang="nl-BE" b="0" baseline="0" dirty="0" smtClean="0"/>
              <a:t> theorie worden niet nog eens herhaald.</a:t>
            </a:r>
          </a:p>
          <a:p>
            <a:r>
              <a:rPr lang="nl-BE" b="0" dirty="0" smtClean="0"/>
              <a:t>Vanuit</a:t>
            </a:r>
            <a:r>
              <a:rPr lang="nl-BE" b="0" baseline="0" dirty="0" smtClean="0"/>
              <a:t> de </a:t>
            </a:r>
            <a:r>
              <a:rPr lang="nl-BE" b="0" baseline="0" dirty="0" err="1" smtClean="0"/>
              <a:t>Technopolis</a:t>
            </a:r>
            <a:r>
              <a:rPr lang="nl-BE" b="0" baseline="0" dirty="0" smtClean="0"/>
              <a:t>-praktijk houden wij ook steeds rekening met een aantal andere elementen.</a:t>
            </a:r>
            <a:endParaRPr lang="nl-BE" b="0" dirty="0" smtClean="0"/>
          </a:p>
          <a:p>
            <a:pPr marL="169118" indent="-169118">
              <a:buFontTx/>
              <a:buChar char="-"/>
            </a:pPr>
            <a:r>
              <a:rPr lang="nl-BE" b="1" dirty="0" smtClean="0"/>
              <a:t>Interactief</a:t>
            </a:r>
            <a:r>
              <a:rPr lang="nl-BE" baseline="0" dirty="0" smtClean="0"/>
              <a:t> in de mate dat de veiligheid het toelaat, dus samen met of door de bezoeker laten uitvoeren.</a:t>
            </a:r>
          </a:p>
          <a:p>
            <a:pPr marL="169118" indent="-169118">
              <a:buFontTx/>
              <a:buChar char="-"/>
            </a:pPr>
            <a:r>
              <a:rPr lang="nl-BE" b="1" baseline="0" dirty="0" smtClean="0"/>
              <a:t>Onvoorspelbaar</a:t>
            </a:r>
            <a:r>
              <a:rPr lang="nl-BE" baseline="0" dirty="0" smtClean="0"/>
              <a:t>, verrassend, contra-intuïtief.</a:t>
            </a:r>
          </a:p>
          <a:p>
            <a:pPr marL="169118" indent="-169118">
              <a:buFontTx/>
              <a:buChar char="-"/>
            </a:pPr>
            <a:r>
              <a:rPr lang="nl-BE" b="1" dirty="0" smtClean="0"/>
              <a:t>Spectaculair</a:t>
            </a:r>
            <a:r>
              <a:rPr lang="nl-BE" dirty="0" smtClean="0"/>
              <a:t>.</a:t>
            </a:r>
          </a:p>
          <a:p>
            <a:pPr marL="169118" indent="-169118">
              <a:buFontTx/>
              <a:buChar char="-"/>
            </a:pPr>
            <a:r>
              <a:rPr lang="nl-BE" dirty="0" smtClean="0"/>
              <a:t>Toont wel degelijk een </a:t>
            </a:r>
            <a:r>
              <a:rPr lang="nl-BE" b="1" dirty="0" smtClean="0"/>
              <a:t>wetenschappelijk principe </a:t>
            </a:r>
            <a:r>
              <a:rPr lang="nl-BE" dirty="0" smtClean="0"/>
              <a:t>duidelijk aan (doet dus wat het moet doen), is educatief.</a:t>
            </a:r>
          </a:p>
          <a:p>
            <a:pPr marL="169118" indent="-169118" defTabSz="901964">
              <a:buFontTx/>
              <a:buChar char="-"/>
              <a:defRPr/>
            </a:pPr>
            <a:r>
              <a:rPr lang="nl-BE" dirty="0" smtClean="0"/>
              <a:t>De </a:t>
            </a:r>
            <a:r>
              <a:rPr lang="nl-BE" b="1" dirty="0" smtClean="0"/>
              <a:t>uitvoering</a:t>
            </a:r>
            <a:r>
              <a:rPr lang="nl-BE" dirty="0" smtClean="0"/>
              <a:t>, de manier waarop een experiment gebracht wordt. Wat vertel je wanneer? Wat vertel je? Wat vertel je (nog) niet? Welke timing gebruik je? De leraar bepaalt mee het succes, </a:t>
            </a:r>
            <a:r>
              <a:rPr lang="nl-BE" dirty="0" err="1" smtClean="0"/>
              <a:t>cfr</a:t>
            </a:r>
            <a:r>
              <a:rPr lang="nl-BE" dirty="0" smtClean="0"/>
              <a:t>. een marktkramer: Een goeie krijgt alles verkocht (tegen een te dure prijs),</a:t>
            </a:r>
          </a:p>
          <a:p>
            <a:pPr marL="169118" indent="-169118">
              <a:buFontTx/>
              <a:buChar char="-"/>
            </a:pPr>
            <a:endParaRPr lang="nl-BE" dirty="0" smtClean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12E3-86CC-47A5-90FC-55265C322C82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="" xmlns:p14="http://schemas.microsoft.com/office/powerpoint/2010/main" val="3124117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12E3-86CC-47A5-90FC-55265C322C82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4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28600" y="1219200"/>
            <a:ext cx="8763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" y="2819400"/>
            <a:ext cx="8763000" cy="2362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2190750" cy="5791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28600" y="304800"/>
            <a:ext cx="6419850" cy="5791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3053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3053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04800"/>
            <a:ext cx="876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van de modeltitel te bewerken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76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 smtClean="0"/>
              <a:t>Klik om het opmaakprofiel van de modeltekst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</a:p>
        </p:txBody>
      </p:sp>
      <p:pic>
        <p:nvPicPr>
          <p:cNvPr id="6" name="Afbeelding 5" descr="powerpoint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-24"/>
            <a:ext cx="9144000" cy="214313"/>
          </a:xfrm>
          <a:prstGeom prst="rect">
            <a:avLst/>
          </a:prstGeom>
        </p:spPr>
      </p:pic>
      <p:pic>
        <p:nvPicPr>
          <p:cNvPr id="8" name="Afbeelding 7" descr="TECH_kleur.jpg"/>
          <p:cNvPicPr>
            <a:picLocks noChangeAspect="1"/>
          </p:cNvPicPr>
          <p:nvPr/>
        </p:nvPicPr>
        <p:blipFill>
          <a:blip r:embed="rId14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2280" y="6124089"/>
            <a:ext cx="1899320" cy="617279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effectLst/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E3C21B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E3C21B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E3C21B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E3C21B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E3C21B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E3C21B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E3C21B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E3C21B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7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8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5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5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5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Blip>
          <a:blip r:embed="rId15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5" name="Picture 5" descr="G:\communicatie\An Haesaerts\powerpoint\Achtergrond\PPT beginslide\beginslide ppt 0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669912"/>
          </a:xfrm>
          <a:prstGeom prst="rect">
            <a:avLst/>
          </a:prstGeom>
          <a:noFill/>
        </p:spPr>
      </p:pic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5257800" y="1779588"/>
            <a:ext cx="3657600" cy="206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/>
            <a:r>
              <a:rPr lang="nl-BE" sz="2800" b="0" dirty="0" smtClean="0">
                <a:solidFill>
                  <a:srgbClr val="FFCC00"/>
                </a:solidFill>
                <a:effectLst/>
              </a:rPr>
              <a:t>Ginckels Walter</a:t>
            </a:r>
            <a:endParaRPr lang="nl-BE" sz="2800" b="0" dirty="0">
              <a:solidFill>
                <a:srgbClr val="FFCC00"/>
              </a:solidFill>
              <a:effectLst/>
            </a:endParaRPr>
          </a:p>
          <a:p>
            <a:pPr algn="r"/>
            <a:r>
              <a:rPr lang="nl-BE" sz="2000" b="0" dirty="0" smtClean="0">
                <a:solidFill>
                  <a:srgbClr val="FFCC00"/>
                </a:solidFill>
                <a:effectLst/>
              </a:rPr>
              <a:t>Projectmedewerker Educatie</a:t>
            </a:r>
            <a:endParaRPr lang="nl-BE" sz="2000" b="0" dirty="0">
              <a:solidFill>
                <a:srgbClr val="FFCC00"/>
              </a:solidFill>
              <a:effectLst/>
            </a:endParaRPr>
          </a:p>
          <a:p>
            <a:pPr algn="r"/>
            <a:endParaRPr lang="nl-BE" sz="2000" b="0" dirty="0">
              <a:solidFill>
                <a:srgbClr val="FFCC00"/>
              </a:solidFill>
              <a:effectLst/>
            </a:endParaRPr>
          </a:p>
          <a:p>
            <a:pPr algn="r"/>
            <a:r>
              <a:rPr lang="nl-BE" sz="2000" b="0" dirty="0" smtClean="0">
                <a:solidFill>
                  <a:srgbClr val="FFCC00"/>
                </a:solidFill>
                <a:effectLst/>
              </a:rPr>
              <a:t>walterg@technopolis.be</a:t>
            </a:r>
            <a:endParaRPr lang="nl-BE" sz="2000" b="0" dirty="0">
              <a:solidFill>
                <a:srgbClr val="FFCC00"/>
              </a:solidFill>
              <a:effectLst/>
            </a:endParaRPr>
          </a:p>
          <a:p>
            <a:pPr algn="r"/>
            <a:r>
              <a:rPr lang="nl-BE" sz="2000" b="0" dirty="0">
                <a:solidFill>
                  <a:srgbClr val="FFCC00"/>
                </a:solidFill>
                <a:effectLst/>
              </a:rPr>
              <a:t>www.technopolis.be</a:t>
            </a:r>
            <a:endParaRPr lang="nl-NL" sz="2000" b="0" dirty="0">
              <a:solidFill>
                <a:srgbClr val="FFCC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smtClean="0"/>
          </a:p>
        </p:txBody>
      </p:sp>
      <p:pic>
        <p:nvPicPr>
          <p:cNvPr id="77827" name="Tijdelijke aanduiding voor inhoud 3" descr="KDC (3543 x 236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323850" y="0"/>
            <a:ext cx="10296525" cy="6864350"/>
          </a:xfrm>
        </p:spPr>
      </p:pic>
      <p:sp>
        <p:nvSpPr>
          <p:cNvPr id="77828" name="Tekstvak 4"/>
          <p:cNvSpPr txBox="1">
            <a:spLocks noChangeArrowheads="1"/>
          </p:cNvSpPr>
          <p:nvPr/>
        </p:nvSpPr>
        <p:spPr bwMode="auto">
          <a:xfrm>
            <a:off x="1989138" y="1268760"/>
            <a:ext cx="3235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l-BE" dirty="0" smtClean="0">
                <a:solidFill>
                  <a:srgbClr val="800000"/>
                </a:solidFill>
              </a:rPr>
              <a:t>Vragen?</a:t>
            </a:r>
            <a:endParaRPr lang="nl-BE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5" name="Picture 5" descr="G:\communicatie\An Haesaerts\powerpoint\Achtergrond\PPT beginslide\beginslide ppt 0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9144000" cy="6669912"/>
          </a:xfrm>
          <a:prstGeom prst="rect">
            <a:avLst/>
          </a:prstGeom>
          <a:noFill/>
        </p:spPr>
      </p:pic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5257800" y="1779588"/>
            <a:ext cx="3657600" cy="2062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/>
            <a:r>
              <a:rPr lang="nl-BE" sz="2800" b="0" dirty="0" smtClean="0">
                <a:solidFill>
                  <a:srgbClr val="FFCC00"/>
                </a:solidFill>
                <a:effectLst/>
              </a:rPr>
              <a:t>Ginckels Walter</a:t>
            </a:r>
            <a:endParaRPr lang="nl-BE" sz="2800" b="0" dirty="0">
              <a:solidFill>
                <a:srgbClr val="FFCC00"/>
              </a:solidFill>
              <a:effectLst/>
            </a:endParaRPr>
          </a:p>
          <a:p>
            <a:pPr algn="r"/>
            <a:r>
              <a:rPr lang="nl-BE" sz="2000" b="0" dirty="0" smtClean="0">
                <a:solidFill>
                  <a:srgbClr val="FFCC00"/>
                </a:solidFill>
                <a:effectLst/>
              </a:rPr>
              <a:t>Projectmedewerker Educatie</a:t>
            </a:r>
            <a:endParaRPr lang="nl-BE" sz="2000" b="0" dirty="0">
              <a:solidFill>
                <a:srgbClr val="FFCC00"/>
              </a:solidFill>
              <a:effectLst/>
            </a:endParaRPr>
          </a:p>
          <a:p>
            <a:pPr algn="r"/>
            <a:endParaRPr lang="nl-BE" sz="2000" b="0" dirty="0">
              <a:solidFill>
                <a:srgbClr val="FFCC00"/>
              </a:solidFill>
              <a:effectLst/>
            </a:endParaRPr>
          </a:p>
          <a:p>
            <a:pPr algn="r"/>
            <a:r>
              <a:rPr lang="nl-BE" sz="2000" b="0" dirty="0" smtClean="0">
                <a:solidFill>
                  <a:srgbClr val="FFCC00"/>
                </a:solidFill>
                <a:effectLst/>
              </a:rPr>
              <a:t>walterg@technopolis.be</a:t>
            </a:r>
            <a:endParaRPr lang="nl-BE" sz="2000" b="0" dirty="0">
              <a:solidFill>
                <a:srgbClr val="FFCC00"/>
              </a:solidFill>
              <a:effectLst/>
            </a:endParaRPr>
          </a:p>
          <a:p>
            <a:pPr algn="r"/>
            <a:r>
              <a:rPr lang="nl-BE" sz="2000" b="0" dirty="0">
                <a:solidFill>
                  <a:srgbClr val="FFCC00"/>
                </a:solidFill>
                <a:effectLst/>
              </a:rPr>
              <a:t>www.technopolis.be</a:t>
            </a:r>
            <a:endParaRPr lang="nl-NL" sz="2000" b="0" dirty="0">
              <a:solidFill>
                <a:srgbClr val="FFCC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Olifantentandpasta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73693"/>
            <a:ext cx="7130785" cy="4575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Olifantentandpasta</a:t>
            </a:r>
            <a:endParaRPr lang="nl-NL" dirty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</a:t>
            </a:r>
            <a:r>
              <a:rPr lang="nl-NL" baseline="30000" dirty="0" smtClean="0"/>
              <a:t>e – </a:t>
            </a:r>
            <a:r>
              <a:rPr lang="nl-NL" dirty="0"/>
              <a:t>3</a:t>
            </a:r>
            <a:r>
              <a:rPr lang="nl-NL" baseline="30000" dirty="0" smtClean="0"/>
              <a:t>e</a:t>
            </a:r>
            <a:r>
              <a:rPr lang="nl-NL" dirty="0" smtClean="0"/>
              <a:t> graad ASO</a:t>
            </a:r>
          </a:p>
          <a:p>
            <a:r>
              <a:rPr lang="nl-NL" dirty="0" smtClean="0"/>
              <a:t>Eindtermen “Chemie”:</a:t>
            </a:r>
          </a:p>
          <a:p>
            <a:pPr lvl="1"/>
            <a:r>
              <a:rPr lang="nl-BE" sz="2000" dirty="0"/>
              <a:t>C15: De leerlingen kunnen de invloed van snelheidsbepalende factoren van een reactie verklaren in termen van botsingen tussen deeltjes en van activeringsenergie. </a:t>
            </a:r>
          </a:p>
          <a:p>
            <a:pPr lvl="1"/>
            <a:r>
              <a:rPr lang="nl-BE" sz="2000" dirty="0"/>
              <a:t>C16: De leerlingen kunnen het onderscheid tussen een evenwichtsreactie en een aflopende reactie beschrijven. </a:t>
            </a:r>
          </a:p>
          <a:p>
            <a:pPr lvl="1"/>
            <a:r>
              <a:rPr lang="nl-BE" sz="2000" dirty="0"/>
              <a:t>C18: De leerlingen kunnen van waterstofperoxide een typische toepassing of eigenschap aangeven.</a:t>
            </a:r>
          </a:p>
        </p:txBody>
      </p:sp>
    </p:spTree>
    <p:extLst>
      <p:ext uri="{BB962C8B-B14F-4D97-AF65-F5344CB8AC3E}">
        <p14:creationId xmlns="" xmlns:p14="http://schemas.microsoft.com/office/powerpoint/2010/main" val="6454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is een effectief experiment?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Theoretisch kader onderzoekend leren</a:t>
            </a:r>
            <a:endParaRPr lang="nl-BE" dirty="0"/>
          </a:p>
          <a:p>
            <a:r>
              <a:rPr lang="nl-BE" dirty="0" smtClean="0"/>
              <a:t>Vanuit de </a:t>
            </a:r>
            <a:r>
              <a:rPr lang="nl-BE" dirty="0" err="1" smtClean="0"/>
              <a:t>Technopolis</a:t>
            </a:r>
            <a:r>
              <a:rPr lang="nl-BE" dirty="0" smtClean="0"/>
              <a:t>-praktijk</a:t>
            </a:r>
          </a:p>
          <a:p>
            <a:pPr lvl="1"/>
            <a:r>
              <a:rPr lang="nl-BE" dirty="0" smtClean="0"/>
              <a:t>Interactief</a:t>
            </a:r>
          </a:p>
          <a:p>
            <a:pPr lvl="1"/>
            <a:r>
              <a:rPr lang="nl-BE" dirty="0" smtClean="0"/>
              <a:t>Onvoorspelbaar</a:t>
            </a:r>
          </a:p>
          <a:p>
            <a:pPr lvl="1"/>
            <a:r>
              <a:rPr lang="nl-BE" dirty="0" smtClean="0"/>
              <a:t>Spectaculair</a:t>
            </a:r>
          </a:p>
          <a:p>
            <a:pPr lvl="1"/>
            <a:r>
              <a:rPr lang="nl-BE" dirty="0" smtClean="0"/>
              <a:t>Duiding wetenschappelijk principe</a:t>
            </a:r>
          </a:p>
          <a:p>
            <a:pPr lvl="1"/>
            <a:r>
              <a:rPr lang="nl-BE" dirty="0" smtClean="0"/>
              <a:t>Uitvoering</a:t>
            </a:r>
          </a:p>
        </p:txBody>
      </p:sp>
    </p:spTree>
    <p:extLst>
      <p:ext uri="{BB962C8B-B14F-4D97-AF65-F5344CB8AC3E}">
        <p14:creationId xmlns="" xmlns:p14="http://schemas.microsoft.com/office/powerpoint/2010/main" val="333715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Belangstelling wekken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Spectaculaire opener</a:t>
            </a:r>
          </a:p>
          <a:p>
            <a:endParaRPr lang="nl-BE" dirty="0"/>
          </a:p>
          <a:p>
            <a:pPr lvl="1"/>
            <a:r>
              <a:rPr lang="nl-BE" dirty="0" smtClean="0"/>
              <a:t>Waterstofperoxide</a:t>
            </a:r>
          </a:p>
          <a:p>
            <a:pPr lvl="1"/>
            <a:r>
              <a:rPr lang="nl-BE" dirty="0" smtClean="0"/>
              <a:t>Zeep					</a:t>
            </a:r>
          </a:p>
          <a:p>
            <a:pPr lvl="1"/>
            <a:r>
              <a:rPr lang="nl-BE" dirty="0" smtClean="0"/>
              <a:t>Kaliumjodide</a:t>
            </a:r>
          </a:p>
        </p:txBody>
      </p:sp>
    </p:spTree>
    <p:extLst>
      <p:ext uri="{BB962C8B-B14F-4D97-AF65-F5344CB8AC3E}">
        <p14:creationId xmlns="" xmlns:p14="http://schemas.microsoft.com/office/powerpoint/2010/main" val="112646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 Het onderwerp verhelderen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Informatie opzoeken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endParaRPr lang="nl-BE" dirty="0" smtClean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00219030"/>
              </p:ext>
            </p:extLst>
          </p:nvPr>
        </p:nvGraphicFramePr>
        <p:xfrm>
          <a:off x="683568" y="2521500"/>
          <a:ext cx="7416825" cy="70345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664296"/>
                <a:gridCol w="2280254"/>
                <a:gridCol w="2472275"/>
              </a:tblGrid>
              <a:tr h="703456">
                <a:tc>
                  <a:txBody>
                    <a:bodyPr/>
                    <a:lstStyle/>
                    <a:p>
                      <a:r>
                        <a:rPr lang="nl-BE" dirty="0" smtClean="0"/>
                        <a:t>Waterstofperoxide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Zeep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Kaliumjodide, Katalysator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35503724"/>
              </p:ext>
            </p:extLst>
          </p:nvPr>
        </p:nvGraphicFramePr>
        <p:xfrm>
          <a:off x="683567" y="3283424"/>
          <a:ext cx="7416825" cy="212344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472275"/>
                <a:gridCol w="2472275"/>
                <a:gridCol w="2472275"/>
              </a:tblGrid>
              <a:tr h="370840">
                <a:tc>
                  <a:txBody>
                    <a:bodyPr/>
                    <a:lstStyle/>
                    <a:p>
                      <a:r>
                        <a:rPr lang="nl-BE" b="0" dirty="0" smtClean="0"/>
                        <a:t>H2O2</a:t>
                      </a:r>
                      <a:endParaRPr lang="nl-B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0" dirty="0" smtClean="0"/>
                        <a:t>Maakt bellen</a:t>
                      </a:r>
                      <a:endParaRPr lang="nl-B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0" dirty="0" smtClean="0"/>
                        <a:t>Chemisch proces versnellen</a:t>
                      </a:r>
                      <a:endParaRPr lang="nl-BE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Instabiele reactie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Luchtbelletjes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KI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H2O + O2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Ontvetten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…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Exotherme reactie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…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dirty="0" smtClean="0"/>
                        <a:t>…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6067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2. Het onderwerp verhelderen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3 deel-experimenten</a:t>
            </a:r>
          </a:p>
          <a:p>
            <a:pPr lvl="1"/>
            <a:r>
              <a:rPr lang="nl-BE" dirty="0" smtClean="0"/>
              <a:t>Waterstofperoxide + Zeep</a:t>
            </a:r>
          </a:p>
          <a:p>
            <a:pPr lvl="1"/>
            <a:r>
              <a:rPr lang="nl-BE" dirty="0" smtClean="0"/>
              <a:t>Waterstofperoxide + Kaliumjodide</a:t>
            </a:r>
          </a:p>
          <a:p>
            <a:pPr lvl="1"/>
            <a:r>
              <a:rPr lang="nl-BE" dirty="0" smtClean="0"/>
              <a:t>Zeep + Kaliumjodide</a:t>
            </a:r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12388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 Een verklaring opstellen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Reactievergelijking:</a:t>
            </a:r>
          </a:p>
          <a:p>
            <a:pPr marL="457200" lvl="1" indent="0">
              <a:buNone/>
            </a:pPr>
            <a:endParaRPr lang="nl-BE" dirty="0" smtClean="0"/>
          </a:p>
          <a:p>
            <a:pPr lvl="1"/>
            <a:r>
              <a:rPr lang="nl-BE" dirty="0" smtClean="0"/>
              <a:t>H₂</a:t>
            </a:r>
            <a:r>
              <a:rPr lang="nl-BE" dirty="0"/>
              <a:t>O₂ + I</a:t>
            </a:r>
            <a:r>
              <a:rPr lang="nl-BE" baseline="30000" dirty="0"/>
              <a:t>-</a:t>
            </a:r>
            <a:r>
              <a:rPr lang="nl-BE" dirty="0"/>
              <a:t> → H₂O + </a:t>
            </a:r>
            <a:r>
              <a:rPr lang="nl-BE" dirty="0" smtClean="0"/>
              <a:t>OI</a:t>
            </a:r>
            <a:r>
              <a:rPr lang="nl-BE" baseline="30000" dirty="0" smtClean="0"/>
              <a:t>-</a:t>
            </a:r>
            <a:endParaRPr lang="nl-BE" dirty="0"/>
          </a:p>
          <a:p>
            <a:pPr lvl="1"/>
            <a:r>
              <a:rPr lang="nl-BE" dirty="0" smtClean="0"/>
              <a:t>H</a:t>
            </a:r>
            <a:r>
              <a:rPr lang="nl-BE" dirty="0"/>
              <a:t>₂O₂ + OI</a:t>
            </a:r>
            <a:r>
              <a:rPr lang="nl-BE" baseline="30000" dirty="0"/>
              <a:t>-</a:t>
            </a:r>
            <a:r>
              <a:rPr lang="nl-BE" dirty="0"/>
              <a:t> → H₂O + O₂ + </a:t>
            </a:r>
            <a:r>
              <a:rPr lang="nl-BE" dirty="0" smtClean="0"/>
              <a:t>I</a:t>
            </a:r>
            <a:r>
              <a:rPr lang="nl-BE" baseline="30000" dirty="0" smtClean="0"/>
              <a:t>-</a:t>
            </a:r>
          </a:p>
          <a:p>
            <a:pPr marL="0" indent="0">
              <a:buNone/>
            </a:pPr>
            <a:endParaRPr lang="nl-BE" baseline="30000" dirty="0"/>
          </a:p>
          <a:p>
            <a:pPr lvl="1"/>
            <a:r>
              <a:rPr lang="nl-BE" dirty="0"/>
              <a:t>Exotherme reactie</a:t>
            </a:r>
          </a:p>
        </p:txBody>
      </p:sp>
    </p:spTree>
    <p:extLst>
      <p:ext uri="{BB962C8B-B14F-4D97-AF65-F5344CB8AC3E}">
        <p14:creationId xmlns="" xmlns:p14="http://schemas.microsoft.com/office/powerpoint/2010/main" val="217883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4. Toepassen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Wat is de rol van biokatalysatoren in ons lichaam? Bij welke processen worden ze gebruikt?</a:t>
            </a:r>
            <a:endParaRPr lang="nl-BE" dirty="0"/>
          </a:p>
        </p:txBody>
      </p:sp>
    </p:spTree>
    <p:extLst>
      <p:ext uri="{BB962C8B-B14F-4D97-AF65-F5344CB8AC3E}">
        <p14:creationId xmlns="" xmlns:p14="http://schemas.microsoft.com/office/powerpoint/2010/main" val="135597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jabloon grijze achtergrond zonder balk">
  <a:themeElements>
    <a:clrScheme name="Standaardontwerp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CCFF"/>
      </a:accent1>
      <a:accent2>
        <a:srgbClr val="00FFCC"/>
      </a:accent2>
      <a:accent3>
        <a:srgbClr val="AAB8E2"/>
      </a:accent3>
      <a:accent4>
        <a:srgbClr val="DADADA"/>
      </a:accent4>
      <a:accent5>
        <a:srgbClr val="AAE2FF"/>
      </a:accent5>
      <a:accent6>
        <a:srgbClr val="00E7B9"/>
      </a:accent6>
      <a:hlink>
        <a:srgbClr val="FF3300"/>
      </a:hlink>
      <a:folHlink>
        <a:srgbClr val="FF7C80"/>
      </a:folHlink>
    </a:clrScheme>
    <a:fontScheme name="Standaard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rgbClr val="E3C21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rgbClr val="E3C21B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CCFF"/>
        </a:accent1>
        <a:accent2>
          <a:srgbClr val="00FFCC"/>
        </a:accent2>
        <a:accent3>
          <a:srgbClr val="AAB8E2"/>
        </a:accent3>
        <a:accent4>
          <a:srgbClr val="DADADA"/>
        </a:accent4>
        <a:accent5>
          <a:srgbClr val="AAE2FF"/>
        </a:accent5>
        <a:accent6>
          <a:srgbClr val="00E7B9"/>
        </a:accent6>
        <a:hlink>
          <a:srgbClr val="FF33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Sjabloon grijze achtergrond zonder balk</Template>
  <TotalTime>151</TotalTime>
  <Words>345</Words>
  <Application>Microsoft Office PowerPoint</Application>
  <PresentationFormat>Diavoorstelling (4:3)</PresentationFormat>
  <Paragraphs>76</Paragraphs>
  <Slides>11</Slides>
  <Notes>5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Sjabloon grijze achtergrond zonder balk</vt:lpstr>
      <vt:lpstr>Dia 1</vt:lpstr>
      <vt:lpstr>Olifantentandpasta</vt:lpstr>
      <vt:lpstr>Olifantentandpasta</vt:lpstr>
      <vt:lpstr>Wat is een effectief experiment?</vt:lpstr>
      <vt:lpstr>1. Belangstelling wekken</vt:lpstr>
      <vt:lpstr>2. Het onderwerp verhelderen</vt:lpstr>
      <vt:lpstr>2. Het onderwerp verhelderen</vt:lpstr>
      <vt:lpstr>3. Een verklaring opstellen</vt:lpstr>
      <vt:lpstr>4. Toepassen</vt:lpstr>
      <vt:lpstr>Dia 10</vt:lpstr>
      <vt:lpstr>Dia 11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Sofie Van den Wouwer</dc:creator>
  <cp:lastModifiedBy>Walter Ginckels</cp:lastModifiedBy>
  <cp:revision>17</cp:revision>
  <cp:lastPrinted>1601-01-01T00:00:00Z</cp:lastPrinted>
  <dcterms:created xsi:type="dcterms:W3CDTF">2013-08-23T13:07:29Z</dcterms:created>
  <dcterms:modified xsi:type="dcterms:W3CDTF">2013-08-26T07:03:07Z</dcterms:modified>
</cp:coreProperties>
</file>